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Alemania\academicas\Wascher - 39 - Europa Querula et vulnerat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1" r="3185" b="6943"/>
          <a:stretch/>
        </p:blipFill>
        <p:spPr bwMode="auto">
          <a:xfrm rot="5400000">
            <a:off x="1458685" y="1081315"/>
            <a:ext cx="6139543" cy="39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6977" y="6291347"/>
            <a:ext cx="3702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i="1" dirty="0" smtClean="0">
                <a:latin typeface="Times New Roman" pitchFamily="18" charset="0"/>
                <a:cs typeface="Times New Roman" pitchFamily="18" charset="0"/>
              </a:rPr>
              <a:t>Europa </a:t>
            </a:r>
            <a:r>
              <a:rPr lang="es-ES" sz="1100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s-ES" sz="1100" i="1" dirty="0" err="1" smtClean="0">
                <a:latin typeface="Times New Roman" pitchFamily="18" charset="0"/>
                <a:cs typeface="Times New Roman" pitchFamily="18" charset="0"/>
              </a:rPr>
              <a:t>uerula</a:t>
            </a:r>
            <a:r>
              <a:rPr lang="es-ES" sz="1100" i="1" dirty="0" smtClean="0"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s-ES" sz="1100" i="1" dirty="0" err="1" smtClean="0">
                <a:latin typeface="Times New Roman" pitchFamily="18" charset="0"/>
                <a:cs typeface="Times New Roman" pitchFamily="18" charset="0"/>
              </a:rPr>
              <a:t>vulnerata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Leipzig,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Wäscher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54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carrera\masacres\images\callot large miseries 1632 plund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76200"/>
            <a:ext cx="6400800" cy="287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1" y="3048000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Jacques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Callot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100" i="1" dirty="0" smtClean="0">
                <a:latin typeface="Times New Roman" pitchFamily="18" charset="0"/>
                <a:cs typeface="Times New Roman" pitchFamily="18" charset="0"/>
              </a:rPr>
              <a:t>Saqueo de una hacienda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1632.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E:\carrera\masacres\images\callot pillaje e incen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81400"/>
            <a:ext cx="6223000" cy="28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6520190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Jacques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Callot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100" i="1" dirty="0" smtClean="0">
                <a:latin typeface="Times New Roman" pitchFamily="18" charset="0"/>
                <a:cs typeface="Times New Roman" pitchFamily="18" charset="0"/>
              </a:rPr>
              <a:t>Saqueo de una aldea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1632.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48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carrera\masacres\images\callot Revanche des pays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0399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3404" y="1245513"/>
            <a:ext cx="2539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Jacques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Callot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100" i="1" dirty="0" smtClean="0">
                <a:latin typeface="Times New Roman" pitchFamily="18" charset="0"/>
                <a:cs typeface="Times New Roman" pitchFamily="18" charset="0"/>
              </a:rPr>
              <a:t>Venganza de los campesinos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1632.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E:\carrera\Hans Ulrich Franck\Hans Ulrich Franck - Effects of War - 1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1" y="2991556"/>
            <a:ext cx="2895600" cy="357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220" y="6596390"/>
            <a:ext cx="3019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Hans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Franck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100" i="1" dirty="0" smtClean="0">
                <a:latin typeface="Times New Roman" pitchFamily="18" charset="0"/>
                <a:cs typeface="Times New Roman" pitchFamily="18" charset="0"/>
              </a:rPr>
              <a:t>Los efectos de la guerra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1643-1656.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4744" y="6596390"/>
            <a:ext cx="39639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Hans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Franck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100" i="1" dirty="0" smtClean="0">
                <a:latin typeface="Times New Roman" pitchFamily="18" charset="0"/>
                <a:cs typeface="Times New Roman" pitchFamily="18" charset="0"/>
              </a:rPr>
              <a:t>Soldado persigue hombres y mujeres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1643-1656.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carrera\Hans Ulrich Franck\Hans Ulrich Franck - peasants fleeing from soldier on horseback - 16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85912"/>
            <a:ext cx="4338544" cy="358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917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carrera\Hans Ulrich Franck\Hans Ulrich Franck - The horsemans end - 1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109452"/>
            <a:ext cx="4268788" cy="34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2422" y="838200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Hans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Franck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100" i="1" dirty="0" smtClean="0">
                <a:latin typeface="Times New Roman" pitchFamily="18" charset="0"/>
                <a:cs typeface="Times New Roman" pitchFamily="18" charset="0"/>
              </a:rPr>
              <a:t>El fin del caballero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1643-1656</a:t>
            </a:r>
            <a:r>
              <a:rPr lang="es-ES" sz="1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Alemania\academicas\Eduard_Steinbrück_Die_Magdeburger_Jungfrauen-18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724400" cy="32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206" y="6172200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100" dirty="0" err="1">
                <a:latin typeface="Times New Roman" pitchFamily="18" charset="0"/>
                <a:cs typeface="Times New Roman" pitchFamily="18" charset="0"/>
              </a:rPr>
              <a:t>Eduard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Steinbrück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AR" sz="1100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s-AR" sz="1100" i="1" dirty="0" err="1">
                <a:latin typeface="Times New Roman" pitchFamily="18" charset="0"/>
                <a:cs typeface="Times New Roman" pitchFamily="18" charset="0"/>
              </a:rPr>
              <a:t>Plünderung</a:t>
            </a:r>
            <a:r>
              <a:rPr lang="es-AR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AR" sz="1100" i="1" dirty="0" err="1">
                <a:latin typeface="Times New Roman" pitchFamily="18" charset="0"/>
                <a:cs typeface="Times New Roman" pitchFamily="18" charset="0"/>
              </a:rPr>
              <a:t>Magdeburgs</a:t>
            </a:r>
            <a:r>
              <a:rPr lang="es-AR" sz="1100" i="1" dirty="0">
                <a:latin typeface="Times New Roman" pitchFamily="18" charset="0"/>
                <a:cs typeface="Times New Roman" pitchFamily="18" charset="0"/>
              </a:rPr>
              <a:t> (Die </a:t>
            </a:r>
            <a:r>
              <a:rPr lang="es-AR" sz="1100" i="1" dirty="0" err="1">
                <a:latin typeface="Times New Roman" pitchFamily="18" charset="0"/>
                <a:cs typeface="Times New Roman" pitchFamily="18" charset="0"/>
              </a:rPr>
              <a:t>Magdeburger</a:t>
            </a:r>
            <a:r>
              <a:rPr lang="es-AR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AR" sz="1100" i="1" dirty="0" err="1">
                <a:latin typeface="Times New Roman" pitchFamily="18" charset="0"/>
                <a:cs typeface="Times New Roman" pitchFamily="18" charset="0"/>
              </a:rPr>
              <a:t>Jungfrauen</a:t>
            </a:r>
            <a:r>
              <a:rPr lang="es-AR" sz="1100" i="1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s-AR" sz="11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AR" sz="1100" smtClean="0">
                <a:latin typeface="Times New Roman" pitchFamily="18" charset="0"/>
                <a:cs typeface="Times New Roman" pitchFamily="18" charset="0"/>
              </a:rPr>
              <a:t>1866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84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Alemania\academicas\Wascher - 14 Die Hirten als Wolf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8578" r="4430"/>
          <a:stretch/>
        </p:blipFill>
        <p:spPr bwMode="auto">
          <a:xfrm rot="16200000">
            <a:off x="624132" y="-617494"/>
            <a:ext cx="3657600" cy="48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Alemania\academicas\Wascher - 23 - Der Suit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2365" r="17017" b="62500"/>
          <a:stretch/>
        </p:blipFill>
        <p:spPr bwMode="auto">
          <a:xfrm>
            <a:off x="4302570" y="3524250"/>
            <a:ext cx="4858157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79048" y="228600"/>
            <a:ext cx="4164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Papa y cardenales como pastores animalizados que devoran a sus ovejas, s/l, 1520. Fuente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Wäscher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6367933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Los jesuitas y sus malas artes, s/l, 1569.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>
                <a:latin typeface="Times New Roman" pitchFamily="18" charset="0"/>
                <a:cs typeface="Times New Roman" pitchFamily="18" charset="0"/>
              </a:rPr>
              <a:t>Wäscher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329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360466"/>
            <a:ext cx="2895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Gustavo Adolfo como león, 1630.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1964" y="6367933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Diálogo satírico, gato-ratón-zorro,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Alemania\academicas\cat mouse fox tilly magdeburg john geo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4" t="17681" r="6482" b="9764"/>
          <a:stretch/>
        </p:blipFill>
        <p:spPr bwMode="auto">
          <a:xfrm rot="16200000">
            <a:off x="3918428" y="1212372"/>
            <a:ext cx="5946872" cy="413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Alemania\academicas\Landing sweedish forces on german soil 16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t="3894" r="13511" b="31940"/>
          <a:stretch/>
        </p:blipFill>
        <p:spPr bwMode="auto">
          <a:xfrm>
            <a:off x="126999" y="304800"/>
            <a:ext cx="4597401" cy="59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8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lemania\academicas\brutal finnish mercenari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6142" r="15365" b="55286"/>
          <a:stretch/>
        </p:blipFill>
        <p:spPr bwMode="auto">
          <a:xfrm>
            <a:off x="0" y="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381000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Mercenarios finlandeses,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E:\Alemania\academicas\capture and destruction of magdebu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3563" r="12506" b="46754"/>
          <a:stretch/>
        </p:blipFill>
        <p:spPr bwMode="auto">
          <a:xfrm>
            <a:off x="4800601" y="3021199"/>
            <a:ext cx="4343400" cy="384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6367933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Captura y destrucción de Magdeburgo,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450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Alemania\academicas\Gerung - turks slaughtering christia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6619" r="7983" b="8455"/>
          <a:stretch/>
        </p:blipFill>
        <p:spPr bwMode="auto">
          <a:xfrm>
            <a:off x="209549" y="457200"/>
            <a:ext cx="414731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707" y="6367933"/>
            <a:ext cx="419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Mathias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Gerung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Los turcos masacran a los cristianos,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. 1560. </a:t>
            </a:r>
          </a:p>
          <a:p>
            <a:pPr algn="ctr"/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Fuente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Strauss.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E:\Alemania\academicas\gerung - christ preaching pope sultan infidel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8577" r="13294" b="14542"/>
          <a:stretch/>
        </p:blipFill>
        <p:spPr bwMode="auto">
          <a:xfrm>
            <a:off x="4703040" y="457201"/>
            <a:ext cx="404021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7646" y="6367933"/>
            <a:ext cx="419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Mathias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Gerung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Cristo predicador, el papa y el sultán como demonios,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. 1560. 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Fuente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Strauss.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1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Alemania\academicas\maid of magdeburg triumphs over antichri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0" y="42863"/>
            <a:ext cx="375285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5067" y="6367933"/>
            <a:ext cx="419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La doncella Magdeburgo triunfa sobre el Anticristo,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. 1551. </a:t>
            </a:r>
          </a:p>
          <a:p>
            <a:pPr algn="ctr"/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Fuente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Mortzfeld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nk\Desktop\Braunschweig_Brunswick_Flugblatt_Gesche_Meiburg_(16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90" y="42863"/>
            <a:ext cx="352201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30295" y="6367933"/>
            <a:ext cx="419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Gesche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Meiburg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panfleto,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. 1615. </a:t>
            </a:r>
          </a:p>
          <a:p>
            <a:pPr algn="ctr"/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Fuente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Mortzfeld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6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Alemania\academicas\count tillys matrimonial demands to magdebur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6826" r="12877" b="51659"/>
          <a:stretch/>
        </p:blipFill>
        <p:spPr bwMode="auto">
          <a:xfrm>
            <a:off x="74831" y="1497189"/>
            <a:ext cx="449716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Alemania\academicas\kläglichs beylag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r="3593" b="9960"/>
          <a:stretch/>
        </p:blipFill>
        <p:spPr bwMode="auto">
          <a:xfrm>
            <a:off x="4654069" y="228600"/>
            <a:ext cx="4478642" cy="588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4615" y="5181600"/>
            <a:ext cx="365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Exigencias matrimoniales de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Tilly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 a Magdeburgo,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4590" y="6389528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Magdeburgo lamenta su violación,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6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Alemania\academicas\Pro Catholic lampoon the maiden Magdebur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t="4664" r="20398" b="16045"/>
          <a:stretch/>
        </p:blipFill>
        <p:spPr bwMode="auto">
          <a:xfrm>
            <a:off x="152400" y="132735"/>
            <a:ext cx="3657600" cy="62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94446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Magdeburgo baila con el emperador,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E:\Alemania\academicas\anti catholic lampoon the maiden magdebu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0903" r="20526" b="11838"/>
          <a:stretch/>
        </p:blipFill>
        <p:spPr bwMode="auto">
          <a:xfrm>
            <a:off x="4871487" y="132735"/>
            <a:ext cx="4043913" cy="62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6477000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Magdeburgo pide ayuda a protestantes,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7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Alemania\academicas\Wascher - 45 Magdeburger Lau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6290" r="6914" b="20747"/>
          <a:stretch/>
        </p:blipFill>
        <p:spPr bwMode="auto">
          <a:xfrm>
            <a:off x="2362200" y="152400"/>
            <a:ext cx="447046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8632" y="5791200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Magdeburger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100" dirty="0" err="1" smtClean="0">
                <a:latin typeface="Times New Roman" pitchFamily="18" charset="0"/>
                <a:cs typeface="Times New Roman" pitchFamily="18" charset="0"/>
              </a:rPr>
              <a:t>Laug</a:t>
            </a:r>
            <a:r>
              <a:rPr lang="es-ES" sz="1100" dirty="0" smtClean="0">
                <a:latin typeface="Times New Roman" pitchFamily="18" charset="0"/>
                <a:cs typeface="Times New Roman" pitchFamily="18" charset="0"/>
              </a:rPr>
              <a:t>, 1631. </a:t>
            </a:r>
            <a:r>
              <a:rPr lang="es-AR" sz="1100" dirty="0">
                <a:latin typeface="Times New Roman" pitchFamily="18" charset="0"/>
                <a:cs typeface="Times New Roman" pitchFamily="18" charset="0"/>
              </a:rPr>
              <a:t>Fuente: </a:t>
            </a:r>
            <a:r>
              <a:rPr lang="es-AR" sz="1100" dirty="0" err="1" smtClean="0">
                <a:latin typeface="Times New Roman" pitchFamily="18" charset="0"/>
                <a:cs typeface="Times New Roman" pitchFamily="18" charset="0"/>
              </a:rPr>
              <a:t>Wäscher</a:t>
            </a:r>
            <a:r>
              <a:rPr lang="es-AR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AR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08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292</Words>
  <Application>Microsoft Office PowerPoint</Application>
  <PresentationFormat>On-screen Show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nk</dc:creator>
  <cp:lastModifiedBy>nk</cp:lastModifiedBy>
  <cp:revision>26</cp:revision>
  <dcterms:created xsi:type="dcterms:W3CDTF">2006-08-16T00:00:00Z</dcterms:created>
  <dcterms:modified xsi:type="dcterms:W3CDTF">2013-04-04T13:47:58Z</dcterms:modified>
</cp:coreProperties>
</file>